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70" r:id="rId7"/>
    <p:sldId id="269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7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9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5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0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5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0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3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FD3DE-8C47-46E7-AAB9-35E1E93D246C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3F44-2736-411F-94B6-AB7A12B04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3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 Elder Care:  Commentary on the Legal Perspective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343400"/>
            <a:ext cx="5257800" cy="12954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Michael J. Lamb J.D.</a:t>
            </a:r>
          </a:p>
          <a:p>
            <a:r>
              <a:rPr lang="en-US" sz="3000" i="1" dirty="0" smtClean="0">
                <a:solidFill>
                  <a:schemeClr val="tx1"/>
                </a:solidFill>
              </a:rPr>
              <a:t>  Barrister, Solicitor &amp; Notary Public</a:t>
            </a:r>
            <a:endParaRPr lang="en-US" sz="3000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10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3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chael\AppData\Local\Microsoft\Windows\Temporary Internet Files\Content.IE5\HU0F264C\332651213_a0ca6caa8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76400"/>
            <a:ext cx="29527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0" y="45720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Lucida Handwriting" panose="03010101010101010101" pitchFamily="66" charset="0"/>
              </a:rPr>
              <a:t>Conclusion</a:t>
            </a:r>
            <a:endParaRPr lang="en-US" sz="2800" b="1" dirty="0">
              <a:solidFill>
                <a:srgbClr val="00B05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9144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Lucida Handwriting" panose="03010101010101010101" pitchFamily="66" charset="0"/>
              </a:rPr>
              <a:t>Thank You </a:t>
            </a:r>
            <a:r>
              <a:rPr lang="en-US" sz="2800" dirty="0" smtClean="0">
                <a:solidFill>
                  <a:srgbClr val="00B050"/>
                </a:solidFill>
                <a:latin typeface="Lucida Handwriting" panose="03010101010101010101" pitchFamily="66" charset="0"/>
                <a:sym typeface="Wingdings" panose="05000000000000000000" pitchFamily="2" charset="2"/>
              </a:rPr>
              <a:t></a:t>
            </a:r>
            <a:endParaRPr lang="en-US" sz="2800" dirty="0">
              <a:solidFill>
                <a:srgbClr val="00B050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5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13716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FORMS OF ABUSE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28859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THE LAW SAYS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33800" y="4724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THE FUTURE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ichael\AppData\Local\Microsoft\Windows\Temporary Internet Files\Content.IE5\IE4150N8\large-Sad-Face-166.6-3301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8032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chael\AppData\Local\Microsoft\Windows\Temporary Internet Files\Content.IE5\HU0F264C\familylaw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60632"/>
            <a:ext cx="2336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chael\AppData\Local\Microsoft\Windows\Temporary Internet Files\Content.IE5\Z40AU18X\LawBooks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76" y="4070854"/>
            <a:ext cx="2185416" cy="183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8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ichael\AppData\Local\Microsoft\Windows\Temporary Internet Files\Content.IE5\ERZBW2R5\MC90044131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69672"/>
            <a:ext cx="2286000" cy="280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ichael\AppData\Local\Microsoft\Windows\Temporary Internet Files\Content.IE5\IE4150N8\MC9003841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1433567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0235344">
            <a:off x="3505200" y="179579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ABUSE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39624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The Little Black Book of Scams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51816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prstClr val="black"/>
                </a:solidFill>
              </a:rPr>
              <a:t>Seniors Guidebook to Safety and Security</a:t>
            </a:r>
          </a:p>
        </p:txBody>
      </p:sp>
    </p:spTree>
    <p:extLst>
      <p:ext uri="{BB962C8B-B14F-4D97-AF65-F5344CB8AC3E}">
        <p14:creationId xmlns:p14="http://schemas.microsoft.com/office/powerpoint/2010/main" val="40816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  <a:latin typeface="Broadway" panose="04040905080B02020502" pitchFamily="82" charset="0"/>
              </a:rPr>
              <a:t>Magic Tricks</a:t>
            </a:r>
            <a:endParaRPr lang="en-US" dirty="0">
              <a:solidFill>
                <a:srgbClr val="00B0F0"/>
              </a:solidFill>
              <a:latin typeface="Broadway" panose="04040905080B020205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Bank Inspector</a:t>
            </a:r>
          </a:p>
          <a:p>
            <a:r>
              <a:rPr lang="en-US" dirty="0" smtClean="0"/>
              <a:t>Home renovations</a:t>
            </a:r>
          </a:p>
          <a:p>
            <a:r>
              <a:rPr lang="en-US" dirty="0" smtClean="0"/>
              <a:t>Door to door sales</a:t>
            </a:r>
          </a:p>
          <a:p>
            <a:r>
              <a:rPr lang="en-US" dirty="0" smtClean="0"/>
              <a:t>Utility inspection</a:t>
            </a:r>
          </a:p>
          <a:p>
            <a:r>
              <a:rPr lang="en-US" dirty="0" smtClean="0"/>
              <a:t>Charity donations</a:t>
            </a:r>
          </a:p>
          <a:p>
            <a:r>
              <a:rPr lang="en-US" dirty="0" smtClean="0"/>
              <a:t>Lottery</a:t>
            </a:r>
          </a:p>
          <a:p>
            <a:r>
              <a:rPr lang="en-US" dirty="0" smtClean="0"/>
              <a:t>Free vacation</a:t>
            </a:r>
          </a:p>
          <a:p>
            <a:r>
              <a:rPr lang="en-US" dirty="0" smtClean="0"/>
              <a:t>Prize</a:t>
            </a:r>
          </a:p>
          <a:p>
            <a:r>
              <a:rPr lang="en-US" dirty="0" smtClean="0"/>
              <a:t>Medical cures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Fake websites</a:t>
            </a:r>
          </a:p>
          <a:p>
            <a:r>
              <a:rPr lang="en-US" dirty="0" smtClean="0"/>
              <a:t>Phishing</a:t>
            </a:r>
          </a:p>
          <a:p>
            <a:r>
              <a:rPr lang="en-US" dirty="0" smtClean="0"/>
              <a:t>Online auctions</a:t>
            </a:r>
          </a:p>
          <a:p>
            <a:r>
              <a:rPr lang="en-US" dirty="0" smtClean="0"/>
              <a:t>Malicious software</a:t>
            </a:r>
            <a:endParaRPr lang="en-US" dirty="0"/>
          </a:p>
        </p:txBody>
      </p:sp>
      <p:pic>
        <p:nvPicPr>
          <p:cNvPr id="1026" name="Picture 2" descr="C:\Users\Michael\AppData\Local\Microsoft\Windows\Temporary Internet Files\Content.IE5\HU0F264C\MP9003847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564084"/>
            <a:ext cx="1667388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2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chael\AppData\Local\Microsoft\Windows\Temporary Internet Files\Content.IE5\ERZBW2R5\MC91021699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838200"/>
            <a:ext cx="4343400" cy="4738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9436" y="1099066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79646">
                    <a:lumMod val="75000"/>
                  </a:srgbClr>
                </a:solidFill>
                <a:latin typeface="Rockwell Extra Bold" panose="02060903040505020403" pitchFamily="18" charset="0"/>
              </a:rPr>
              <a:t>Estate manipulation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9436" y="3124200"/>
            <a:ext cx="3775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  <a:latin typeface="Arial Black" panose="020B0A04020102020204" pitchFamily="34" charset="0"/>
              </a:rPr>
              <a:t>Joint ownership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9436" y="4114800"/>
            <a:ext cx="3927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Power of Attorney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257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rial Black" panose="020B0A04020102020204" pitchFamily="34" charset="0"/>
              </a:rPr>
              <a:t>“Loans” </a:t>
            </a:r>
          </a:p>
        </p:txBody>
      </p:sp>
    </p:spTree>
    <p:extLst>
      <p:ext uri="{BB962C8B-B14F-4D97-AF65-F5344CB8AC3E}">
        <p14:creationId xmlns:p14="http://schemas.microsoft.com/office/powerpoint/2010/main" val="91561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86200" y="5638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AGE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46018"/>
            <a:ext cx="113607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HIGH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L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E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Y</a:t>
            </a:r>
          </a:p>
          <a:p>
            <a:r>
              <a:rPr lang="en-US" sz="2800" b="1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LOW</a:t>
            </a:r>
            <a:endParaRPr lang="en-US" sz="2800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pic>
        <p:nvPicPr>
          <p:cNvPr id="1026" name="Picture 2" descr="C:\Users\Michael\AppData\Local\Microsoft\Windows\Temporary Internet Files\Content.IE5\ERZBW2R5\gGH9j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242351" flipH="1">
            <a:off x="2613031" y="997588"/>
            <a:ext cx="3529981" cy="4780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4600" y="914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65</a:t>
            </a:r>
            <a:endParaRPr lang="en-US" sz="3600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46627" y="5105400"/>
            <a:ext cx="1078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90</a:t>
            </a:r>
            <a:endParaRPr lang="en-US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1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9" y="854287"/>
            <a:ext cx="3505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Engravers MT" panose="02090707080505020304" pitchFamily="18" charset="0"/>
              </a:rPr>
              <a:t>G</a:t>
            </a:r>
            <a:r>
              <a:rPr lang="en-US" sz="2800" b="1" dirty="0" smtClean="0">
                <a:solidFill>
                  <a:srgbClr val="00B0F0"/>
                </a:solidFill>
                <a:latin typeface="Engravers MT" panose="02090707080505020304" pitchFamily="18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latin typeface="Engravers MT" panose="02090707080505020304" pitchFamily="18" charset="0"/>
              </a:rPr>
              <a:t>M</a:t>
            </a:r>
            <a:r>
              <a:rPr lang="en-US" sz="2800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Engravers MT" panose="02090707080505020304" pitchFamily="18" charset="0"/>
              </a:rPr>
              <a:t>E  </a:t>
            </a:r>
            <a:r>
              <a:rPr lang="en-US" sz="2800" b="1" dirty="0" smtClean="0">
                <a:solidFill>
                  <a:srgbClr val="FF0000"/>
                </a:solidFill>
                <a:latin typeface="Engravers MT" panose="02090707080505020304" pitchFamily="18" charset="0"/>
              </a:rPr>
              <a:t>T</a:t>
            </a:r>
            <a:r>
              <a:rPr lang="en-US" sz="2800" b="1" dirty="0" smtClean="0">
                <a:solidFill>
                  <a:srgbClr val="00B050"/>
                </a:solidFill>
                <a:latin typeface="Engravers MT" panose="02090707080505020304" pitchFamily="18" charset="0"/>
              </a:rPr>
              <a:t>I</a:t>
            </a:r>
            <a:r>
              <a:rPr lang="en-US" sz="2800" b="1" dirty="0" smtClean="0">
                <a:solidFill>
                  <a:srgbClr val="00B0F0"/>
                </a:solidFill>
                <a:latin typeface="Engravers MT" panose="02090707080505020304" pitchFamily="18" charset="0"/>
              </a:rPr>
              <a:t>M</a:t>
            </a:r>
            <a:r>
              <a:rPr lang="en-US" sz="2800" b="1" dirty="0" smtClean="0">
                <a:solidFill>
                  <a:srgbClr val="F79646">
                    <a:lumMod val="75000"/>
                  </a:srgbClr>
                </a:solidFill>
                <a:latin typeface="Engravers MT" panose="02090707080505020304" pitchFamily="18" charset="0"/>
              </a:rPr>
              <a:t>E</a:t>
            </a:r>
            <a:endParaRPr lang="en-US" sz="2800" b="1" dirty="0">
              <a:solidFill>
                <a:prstClr val="black"/>
              </a:solidFill>
              <a:latin typeface="Engravers MT" panose="02090707080505020304" pitchFamily="18" charset="0"/>
            </a:endParaRPr>
          </a:p>
        </p:txBody>
      </p:sp>
      <p:pic>
        <p:nvPicPr>
          <p:cNvPr id="1026" name="Picture 2" descr="C:\Users\Michael\AppData\Local\Microsoft\Windows\Temporary Internet Files\Content.IE5\ERZBW2R5\cws1x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73010"/>
            <a:ext cx="12001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chael\AppData\Local\Microsoft\Windows\Temporary Internet Files\Content.IE5\IE4150N8\4pCnx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428999"/>
            <a:ext cx="291465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chael\AppData\Local\Microsoft\Windows\Temporary Internet Files\Content.IE5\HU0F264C\blank_face_clock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40" y="1828364"/>
            <a:ext cx="2079915" cy="207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chael\AppData\Local\Microsoft\Windows\Temporary Internet Files\Content.IE5\ERZBW2R5\clock2[1]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62374"/>
            <a:ext cx="2486891" cy="2486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41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ichael\AppData\Local\Microsoft\Windows\Temporary Internet Files\Content.IE5\ERZBW2R5\2010-02-09-retirementlan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43853"/>
            <a:ext cx="3276600" cy="490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14800" y="12192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Long – Term Care Homes Act, 2007</a:t>
            </a:r>
            <a:endParaRPr lang="en-US" sz="2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4114800" y="2514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Retirement Homes Act, 2010</a:t>
            </a:r>
            <a:endParaRPr lang="en-US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38862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Substitute Decisions Act, 1992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44404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Michael\AppData\Local\Microsoft\Windows\Temporary Internet Files\Content.IE5\Z40AU18X\future-sig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293602"/>
            <a:ext cx="7086601" cy="2601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5000" y="39624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Law Reform Commission of Ontario Project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35591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122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Elder Care:  Commentary on the Legal Perspective </vt:lpstr>
      <vt:lpstr>PowerPoint Presentation</vt:lpstr>
      <vt:lpstr>PowerPoint Presentation</vt:lpstr>
      <vt:lpstr>Magic Tricks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Elder Care:  Commentary on the Legal Perspective</dc:title>
  <dc:creator>Michael</dc:creator>
  <cp:lastModifiedBy>Michael</cp:lastModifiedBy>
  <cp:revision>9</cp:revision>
  <dcterms:created xsi:type="dcterms:W3CDTF">2014-12-18T18:22:25Z</dcterms:created>
  <dcterms:modified xsi:type="dcterms:W3CDTF">2015-06-11T14:53:19Z</dcterms:modified>
</cp:coreProperties>
</file>